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  <p:sldMasterId id="2147483958" r:id="rId2"/>
    <p:sldMasterId id="2147483991" r:id="rId3"/>
    <p:sldMasterId id="2147484024" r:id="rId4"/>
  </p:sldMasterIdLst>
  <p:notesMasterIdLst>
    <p:notesMasterId r:id="rId27"/>
  </p:notesMasterIdLst>
  <p:handoutMasterIdLst>
    <p:handoutMasterId r:id="rId28"/>
  </p:handoutMasterIdLst>
  <p:sldIdLst>
    <p:sldId id="341" r:id="rId5"/>
    <p:sldId id="342" r:id="rId6"/>
    <p:sldId id="343" r:id="rId7"/>
    <p:sldId id="344" r:id="rId8"/>
    <p:sldId id="346" r:id="rId9"/>
    <p:sldId id="349" r:id="rId10"/>
    <p:sldId id="347" r:id="rId11"/>
    <p:sldId id="348" r:id="rId12"/>
    <p:sldId id="350" r:id="rId13"/>
    <p:sldId id="351" r:id="rId14"/>
    <p:sldId id="345" r:id="rId15"/>
    <p:sldId id="352" r:id="rId16"/>
    <p:sldId id="354" r:id="rId17"/>
    <p:sldId id="355" r:id="rId18"/>
    <p:sldId id="360" r:id="rId19"/>
    <p:sldId id="361" r:id="rId20"/>
    <p:sldId id="362" r:id="rId21"/>
    <p:sldId id="363" r:id="rId22"/>
    <p:sldId id="364" r:id="rId23"/>
    <p:sldId id="356" r:id="rId24"/>
    <p:sldId id="358" r:id="rId25"/>
    <p:sldId id="359" r:id="rId26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A63E4771-ACEC-2B41-8B2D-6C65AD559C79}">
          <p14:sldIdLst>
            <p14:sldId id="341"/>
            <p14:sldId id="342"/>
            <p14:sldId id="343"/>
            <p14:sldId id="344"/>
            <p14:sldId id="346"/>
            <p14:sldId id="349"/>
            <p14:sldId id="347"/>
            <p14:sldId id="348"/>
            <p14:sldId id="350"/>
            <p14:sldId id="351"/>
            <p14:sldId id="345"/>
            <p14:sldId id="352"/>
            <p14:sldId id="354"/>
            <p14:sldId id="355"/>
            <p14:sldId id="360"/>
            <p14:sldId id="361"/>
            <p14:sldId id="362"/>
            <p14:sldId id="363"/>
            <p14:sldId id="364"/>
            <p14:sldId id="356"/>
            <p14:sldId id="358"/>
            <p14:sldId id="359"/>
          </p14:sldIdLst>
        </p14:section>
        <p14:section name="Covers and front matter designs" id="{F5F9A818-4D97-ED4A-9289-C14312126849}">
          <p14:sldIdLst/>
        </p14:section>
        <p14:section name="Sample slides" id="{F37E1847-B7EB-7546-9490-7462394074F2}">
          <p14:sldIdLst/>
        </p14:section>
        <p14:section name="Sample charts &amp; tables" id="{4D37EFCD-C09B-614A-A934-275B64FAF45D}">
          <p14:sldIdLst/>
        </p14:section>
        <p14:section name="Case studies" id="{F7FB4E19-5E9C-A745-B26C-63F922E8EDCA}">
          <p14:sldIdLst/>
        </p14:section>
        <p14:section name="Asset library" id="{F805EB7F-A6EB-324B-A45B-401A9919F2D0}">
          <p14:sldIdLst/>
        </p14:section>
        <p14:section name="Color palette" id="{D8AAB97E-6298-2C4D-B3BF-83F266F0418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59"/>
    <p:restoredTop sz="94902"/>
  </p:normalViewPr>
  <p:slideViewPr>
    <p:cSldViewPr snapToGrid="0" snapToObjects="1">
      <p:cViewPr varScale="1">
        <p:scale>
          <a:sx n="85" d="100"/>
          <a:sy n="85" d="100"/>
        </p:scale>
        <p:origin x="536" y="192"/>
      </p:cViewPr>
      <p:guideLst/>
    </p:cSldViewPr>
  </p:slideViewPr>
  <p:outlineViewPr>
    <p:cViewPr>
      <p:scale>
        <a:sx n="33" d="100"/>
        <a:sy n="33" d="100"/>
      </p:scale>
      <p:origin x="0" y="-83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396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5/21/19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5/21/19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9349" rtl="0" eaLnBrk="1" latinLnBrk="0" hangingPunct="1">
      <a:defRPr sz="2401" kern="1200">
        <a:solidFill>
          <a:schemeClr val="bg1"/>
        </a:solidFill>
        <a:latin typeface="+mn-lt"/>
        <a:ea typeface="+mn-ea"/>
        <a:cs typeface="+mn-cs"/>
      </a:defRPr>
    </a:lvl1pPr>
    <a:lvl2pPr marL="914674" algn="l" defTabSz="1829349" rtl="0" eaLnBrk="1" latinLnBrk="0" hangingPunct="1">
      <a:defRPr sz="2401" kern="1200">
        <a:solidFill>
          <a:schemeClr val="bg1"/>
        </a:solidFill>
        <a:latin typeface="+mn-lt"/>
        <a:ea typeface="+mn-ea"/>
        <a:cs typeface="+mn-cs"/>
      </a:defRPr>
    </a:lvl2pPr>
    <a:lvl3pPr marL="1829349" algn="l" defTabSz="1829349" rtl="0" eaLnBrk="1" latinLnBrk="0" hangingPunct="1">
      <a:defRPr sz="2401" kern="1200">
        <a:solidFill>
          <a:schemeClr val="bg1"/>
        </a:solidFill>
        <a:latin typeface="+mn-lt"/>
        <a:ea typeface="+mn-ea"/>
        <a:cs typeface="+mn-cs"/>
      </a:defRPr>
    </a:lvl3pPr>
    <a:lvl4pPr marL="2744023" algn="l" defTabSz="1829349" rtl="0" eaLnBrk="1" latinLnBrk="0" hangingPunct="1">
      <a:defRPr sz="2401" kern="1200">
        <a:solidFill>
          <a:schemeClr val="bg1"/>
        </a:solidFill>
        <a:latin typeface="+mn-lt"/>
        <a:ea typeface="+mn-ea"/>
        <a:cs typeface="+mn-cs"/>
      </a:defRPr>
    </a:lvl4pPr>
    <a:lvl5pPr marL="3658697" algn="l" defTabSz="1829349" rtl="0" eaLnBrk="1" latinLnBrk="0" hangingPunct="1">
      <a:defRPr sz="2401" kern="1200">
        <a:solidFill>
          <a:schemeClr val="bg1"/>
        </a:solidFill>
        <a:latin typeface="+mn-lt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2580487"/>
            <a:ext cx="18288000" cy="771603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0F33F-3EBA-C248-B472-0FD74147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05" y="9005513"/>
            <a:ext cx="4234769" cy="11931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98277"/>
            <a:ext cx="8284464" cy="861934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795414" y="9398395"/>
            <a:ext cx="1027592" cy="4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98277"/>
            <a:ext cx="8284464" cy="860126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95414" y="9398395"/>
            <a:ext cx="1027592" cy="407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1AD0C-4642-5344-8FA1-BD2779378E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05" y="9005513"/>
            <a:ext cx="4234769" cy="11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889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295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0309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73182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4710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47795"/>
            <a:ext cx="17556344" cy="8611592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970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11125068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2300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7337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9841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96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7692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2932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675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328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94190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1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682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4562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9144000" cy="5148263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7727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chemeClr val="tx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chemeClr val="tx1"/>
          </a:solidFill>
        </p:spPr>
        <p:txBody>
          <a:bodyPr lIns="411480" tIns="347472" rIns="228600" bIns="228600"/>
          <a:lstStyle>
            <a:lvl1pPr>
              <a:lnSpc>
                <a:spcPts val="5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chemeClr val="tx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tx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273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5145084"/>
            <a:ext cx="4572000" cy="5151441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5145084"/>
            <a:ext cx="4572000" cy="5151441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4572002" y="5145085"/>
            <a:ext cx="4572000" cy="5151439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4572000" cy="5151439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tx1"/>
          </a:solidFill>
        </p:spPr>
        <p:txBody>
          <a:bodyPr lIns="384048" tIns="292608" rIns="228600" bIns="228600"/>
          <a:lstStyle>
            <a:lvl1pPr>
              <a:lnSpc>
                <a:spcPts val="108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9178184" y="5566193"/>
            <a:ext cx="4520724" cy="3433732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606182" y="5566193"/>
            <a:ext cx="0" cy="3433732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74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87241"/>
            <a:ext cx="18288000" cy="7709284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2587243"/>
          </a:xfrm>
          <a:solidFill>
            <a:schemeClr val="tx1"/>
          </a:solidFill>
        </p:spPr>
        <p:txBody>
          <a:bodyPr lIns="411480" tIns="347472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160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770332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6" y="7703326"/>
            <a:ext cx="8229604" cy="1296599"/>
          </a:xfrm>
          <a:solidFill>
            <a:schemeClr val="tx1"/>
          </a:solidFill>
        </p:spPr>
        <p:txBody>
          <a:bodyPr lIns="0" tIns="201168" rIns="0" bIns="228600"/>
          <a:lstStyle>
            <a:lvl1pPr>
              <a:lnSpc>
                <a:spcPts val="32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466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305677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3716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52336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13187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2736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608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23375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561576" y="2452861"/>
            <a:ext cx="8269088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79559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169982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7788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506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2020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58283"/>
            <a:ext cx="8247888" cy="6541641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21460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5780" y="4641494"/>
            <a:ext cx="2556440" cy="10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1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328" cy="86485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9144000" cy="5148263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chemeClr val="bg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chemeClr val="bg1"/>
          </a:solidFill>
        </p:spPr>
        <p:txBody>
          <a:bodyPr lIns="411480" tIns="347472" rIns="228600" bIns="228600"/>
          <a:lstStyle>
            <a:lvl1pPr>
              <a:lnSpc>
                <a:spcPts val="56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chemeClr val="bg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bg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9144000" cy="5151439"/>
          </a:xfrm>
          <a:solidFill>
            <a:schemeClr val="bg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4572002" y="5145085"/>
            <a:ext cx="4572000" cy="5151439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4572000" cy="5151439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bg1"/>
          </a:solidFill>
        </p:spPr>
        <p:txBody>
          <a:bodyPr lIns="384048" tIns="292608" rIns="228600" bIns="228600"/>
          <a:lstStyle>
            <a:lvl1pPr>
              <a:lnSpc>
                <a:spcPts val="10800"/>
              </a:lnSpc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9178184" y="5566193"/>
            <a:ext cx="4520724" cy="3433732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606182" y="5566193"/>
            <a:ext cx="0" cy="3433732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80487"/>
            <a:ext cx="18288000" cy="7716038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80487"/>
          </a:xfrm>
          <a:solidFill>
            <a:schemeClr val="bg1"/>
          </a:solidFill>
        </p:spPr>
        <p:txBody>
          <a:bodyPr lIns="411480" tIns="347472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770332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332" y="7703326"/>
            <a:ext cx="8229468" cy="1296599"/>
          </a:xfrm>
          <a:solidFill>
            <a:schemeClr val="bg1"/>
          </a:solidFill>
        </p:spPr>
        <p:txBody>
          <a:bodyPr lIns="0" tIns="201168" rIns="0" bIns="228600"/>
          <a:lstStyle>
            <a:lvl1pPr>
              <a:lnSpc>
                <a:spcPts val="32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3pPr>
            <a:lvl4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4pPr>
            <a:lvl5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305677"/>
          </a:xfrm>
          <a:solidFill>
            <a:schemeClr val="bg1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3716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561576" y="2452861"/>
            <a:ext cx="8269088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016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2020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58283"/>
            <a:ext cx="8247888" cy="6541641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5780" y="4638268"/>
            <a:ext cx="2556440" cy="10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57200" y="9665005"/>
            <a:ext cx="12801600" cy="27457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KubeConEU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407939"/>
            <a:ext cx="8229602" cy="8966983"/>
          </a:xfrm>
        </p:spPr>
        <p:txBody>
          <a:bodyPr/>
          <a:lstStyle>
            <a:lvl1pPr>
              <a:lnSpc>
                <a:spcPct val="90000"/>
              </a:lnSpc>
              <a:defRPr sz="48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483048"/>
            <a:ext cx="1043178" cy="423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21495" y="9218393"/>
            <a:ext cx="3148206" cy="798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4449" y="811294"/>
            <a:ext cx="8594842" cy="738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97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57"/>
            <a:ext cx="8229600" cy="71389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KubeConEU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601200" y="2224631"/>
            <a:ext cx="8229600" cy="700937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2200"/>
              </a:spcBef>
              <a:buFontTx/>
              <a:buNone/>
              <a:defRPr sz="2200">
                <a:solidFill>
                  <a:schemeClr val="bg2"/>
                </a:solidFill>
              </a:defRPr>
            </a:lvl2pPr>
            <a:lvl3pPr>
              <a:defRPr sz="2200">
                <a:solidFill>
                  <a:schemeClr val="bg2"/>
                </a:solidFill>
              </a:defRPr>
            </a:lvl3pPr>
            <a:lvl4pPr>
              <a:defRPr sz="2200">
                <a:solidFill>
                  <a:schemeClr val="bg2"/>
                </a:solidFill>
              </a:defRPr>
            </a:lvl4pPr>
            <a:lvl5pPr>
              <a:defRPr sz="2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0" y="402709"/>
            <a:ext cx="8229600" cy="60063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2640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2708"/>
            <a:ext cx="8229600" cy="17130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2288117"/>
            <a:ext cx="8229600" cy="717553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7880350" algn="dec"/>
              </a:tabLst>
              <a:defRPr sz="2200"/>
            </a:lvl1pPr>
            <a:lvl2pPr marL="346076" indent="-34607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804672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41323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A346AF-CBF3-FF43-8D79-36C44E797FB2}"/>
              </a:ext>
            </a:extLst>
          </p:cNvPr>
          <p:cNvSpPr/>
          <p:nvPr userDrawn="1"/>
        </p:nvSpPr>
        <p:spPr>
          <a:xfrm>
            <a:off x="0" y="2580487"/>
            <a:ext cx="18288000" cy="7716038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98277"/>
            <a:ext cx="8284464" cy="861934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95417" y="9397099"/>
            <a:ext cx="1027586" cy="409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BAED3-2FA4-1B45-B265-151D6938B0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5" y="9005513"/>
            <a:ext cx="4234769" cy="11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836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18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6869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1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32577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47795"/>
            <a:ext cx="17556344" cy="8611592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11125068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073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7368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0867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3283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4314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310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6228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328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254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336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42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67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9144000" cy="5148263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430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chemeClr val="tx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chemeClr val="tx2"/>
          </a:solidFill>
        </p:spPr>
        <p:txBody>
          <a:bodyPr lIns="411480" tIns="347472" rIns="228600" bIns="228600"/>
          <a:lstStyle>
            <a:lvl1pPr>
              <a:lnSpc>
                <a:spcPts val="56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chemeClr val="tx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tx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9144000" cy="5151439"/>
          </a:xfrm>
          <a:solidFill>
            <a:schemeClr val="tx2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216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4572002" y="5145085"/>
            <a:ext cx="4572000" cy="5151439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4572000" cy="5151439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tx2"/>
          </a:solidFill>
        </p:spPr>
        <p:txBody>
          <a:bodyPr lIns="384048" tIns="292608" rIns="228600" bIns="228600"/>
          <a:lstStyle>
            <a:lvl1pPr>
              <a:lnSpc>
                <a:spcPts val="10800"/>
              </a:lnSpc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2C783B-9B85-0A4D-B822-266CBD014A71}"/>
              </a:ext>
            </a:extLst>
          </p:cNvPr>
          <p:cNvGrpSpPr/>
          <p:nvPr userDrawn="1"/>
        </p:nvGrpSpPr>
        <p:grpSpPr>
          <a:xfrm>
            <a:off x="4606182" y="5566193"/>
            <a:ext cx="9092726" cy="3433732"/>
            <a:chOff x="4606182" y="5566193"/>
            <a:chExt cx="9092726" cy="343373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78184" y="5566193"/>
              <a:ext cx="0" cy="3433732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698908" y="5566193"/>
              <a:ext cx="0" cy="3433732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5B14B5-A411-9F4C-8DC1-E71FB09456B7}"/>
                </a:ext>
              </a:extLst>
            </p:cNvPr>
            <p:cNvCxnSpPr>
              <a:cxnSpLocks/>
            </p:cNvCxnSpPr>
            <p:nvPr userDrawn="1"/>
          </p:nvCxnSpPr>
          <p:spPr bwMode="auto">
            <a:xfrm>
              <a:off x="4606182" y="5566193"/>
              <a:ext cx="0" cy="3433732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954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80487"/>
            <a:ext cx="18288000" cy="7716038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80487"/>
          </a:xfrm>
          <a:solidFill>
            <a:schemeClr val="tx2"/>
          </a:solidFill>
        </p:spPr>
        <p:txBody>
          <a:bodyPr lIns="411480" tIns="347472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9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t 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770332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332" y="7703326"/>
            <a:ext cx="8229468" cy="1296599"/>
          </a:xfrm>
          <a:solidFill>
            <a:schemeClr val="tx2"/>
          </a:solidFill>
        </p:spPr>
        <p:txBody>
          <a:bodyPr lIns="0" tIns="201168" rIns="0" bIns="228600"/>
          <a:lstStyle>
            <a:lvl1pPr>
              <a:lnSpc>
                <a:spcPts val="3200"/>
              </a:lnSpc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2pPr>
            <a:lvl3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3pPr>
            <a:lvl4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4pPr>
            <a:lvl5pPr>
              <a:lnSpc>
                <a:spcPts val="3200"/>
              </a:lnSpc>
              <a:buClr>
                <a:schemeClr val="tx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577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305677"/>
          </a:xfrm>
          <a:solidFill>
            <a:schemeClr val="tx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305677"/>
          </a:xfrm>
          <a:solidFill>
            <a:schemeClr val="accent3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3716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691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73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47795"/>
            <a:ext cx="17556344" cy="8611592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5432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3641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561576" y="2452861"/>
            <a:ext cx="8269088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8761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825174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62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5147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2020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58283"/>
            <a:ext cx="8247888" cy="6541641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951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5780" y="4638268"/>
            <a:ext cx="2556440" cy="10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1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98277"/>
            <a:ext cx="8284464" cy="8601261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95414" y="9398395"/>
            <a:ext cx="1027592" cy="407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40E32-956E-8E45-ABC7-0CC87B53DC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905" y="9005513"/>
            <a:ext cx="4234769" cy="11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8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11125068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1049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0167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353779"/>
            <a:ext cx="8266176" cy="1610834"/>
          </a:xfrm>
        </p:spPr>
        <p:txBody>
          <a:bodyPr/>
          <a:lstStyle>
            <a:lvl1pPr>
              <a:lnSpc>
                <a:spcPts val="4800"/>
              </a:lnSpc>
              <a:spcAft>
                <a:spcPts val="24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492214"/>
            <a:ext cx="8412480" cy="6490604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0424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47795"/>
            <a:ext cx="17556344" cy="8611592"/>
          </a:xfrm>
        </p:spPr>
        <p:txBody>
          <a:bodyPr/>
          <a:lstStyle>
            <a:lvl1pPr>
              <a:lnSpc>
                <a:spcPts val="19200"/>
              </a:lnSpc>
              <a:spcAft>
                <a:spcPts val="0"/>
              </a:spcAft>
              <a:defRPr sz="192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817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11125068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047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043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7736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07773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584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5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>
            <a:lvl1pPr>
              <a:spcAft>
                <a:spcPts val="36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1522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328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55846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673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6485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22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95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9144000" cy="5148263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03062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0"/>
            <a:ext cx="4572000" cy="5148263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chemeClr val="accent1"/>
          </a:solidFill>
        </p:spPr>
        <p:txBody>
          <a:bodyPr lIns="411480" tIns="347472" rIns="228600" bIns="228600"/>
          <a:lstStyle>
            <a:lvl1pPr>
              <a:lnSpc>
                <a:spcPts val="5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0"/>
            <a:ext cx="4572000" cy="5148263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9144000" y="5145085"/>
            <a:ext cx="9144000" cy="5151439"/>
          </a:xfrm>
          <a:solidFill>
            <a:schemeClr val="accent1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9144000" cy="5151439"/>
          </a:xfrm>
          <a:solidFill>
            <a:schemeClr val="accent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88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9144000" y="5145084"/>
            <a:ext cx="4572000" cy="5151441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13716000" y="5145084"/>
            <a:ext cx="4572000" cy="5151441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4572002" y="5145085"/>
            <a:ext cx="4572000" cy="5151439"/>
          </a:xfrm>
          <a:solidFill>
            <a:schemeClr val="accent4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0" y="5145085"/>
            <a:ext cx="4572000" cy="5151439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accent1"/>
          </a:solidFill>
        </p:spPr>
        <p:txBody>
          <a:bodyPr lIns="384048" tIns="292608" rIns="228600" bIns="228600"/>
          <a:lstStyle>
            <a:lvl1pPr>
              <a:lnSpc>
                <a:spcPts val="108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9178184" y="5566193"/>
            <a:ext cx="4520724" cy="3433732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606182" y="5566193"/>
            <a:ext cx="0" cy="3433732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359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80487"/>
            <a:ext cx="18288000" cy="7716038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80487"/>
          </a:xfrm>
          <a:solidFill>
            <a:schemeClr val="accent1"/>
          </a:solidFill>
        </p:spPr>
        <p:txBody>
          <a:bodyPr lIns="411480" tIns="347472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980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u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770332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332" y="7703326"/>
            <a:ext cx="8229468" cy="1296599"/>
          </a:xfrm>
          <a:solidFill>
            <a:schemeClr val="accent1"/>
          </a:solidFill>
        </p:spPr>
        <p:txBody>
          <a:bodyPr lIns="0" tIns="201168" rIns="0" bIns="228600"/>
          <a:lstStyle>
            <a:lvl1pPr>
              <a:lnSpc>
                <a:spcPts val="32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lnSpc>
                <a:spcPts val="3200"/>
              </a:lnSpc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58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4572000" cy="10305677"/>
          </a:xfrm>
          <a:solidFill>
            <a:schemeClr val="accent1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4572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 hasCustomPrompt="1"/>
          </p:nvPr>
        </p:nvSpPr>
        <p:spPr>
          <a:xfrm>
            <a:off x="9144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 hasCustomPrompt="1"/>
          </p:nvPr>
        </p:nvSpPr>
        <p:spPr>
          <a:xfrm>
            <a:off x="13716000" y="0"/>
            <a:ext cx="4572000" cy="10305677"/>
          </a:xfrm>
          <a:solidFill>
            <a:schemeClr val="accent4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3716000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552336" y="485641"/>
            <a:ext cx="0" cy="8514284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7538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58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886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9274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47794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561576" y="2452861"/>
            <a:ext cx="8269088" cy="6565369"/>
          </a:xfrm>
        </p:spPr>
        <p:txBody>
          <a:bodyPr/>
          <a:lstStyle>
            <a:lvl1pPr>
              <a:lnSpc>
                <a:spcPts val="5600"/>
              </a:lnSpc>
              <a:spcAft>
                <a:spcPts val="3600"/>
              </a:spcAft>
              <a:defRPr sz="48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6252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771499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69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8064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352020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58283"/>
            <a:ext cx="8247888" cy="6541641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73828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5780" y="4641494"/>
            <a:ext cx="2556440" cy="10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75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8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>
                <a:solidFill>
                  <a:schemeClr val="tx1"/>
                </a:solidFill>
                <a:latin typeface="IBM Plex Sans Light" panose="020B04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4057" r:id="rId33"/>
    <p:sldLayoutId id="2147484059" r:id="rId34"/>
    <p:sldLayoutId id="2147484060" r:id="rId35"/>
  </p:sldLayoutIdLst>
  <p:hf hdr="0" dt="0"/>
  <p:txStyles>
    <p:titleStyle>
      <a:lvl1pPr algn="l" rtl="0" eaLnBrk="1" fontAlgn="base" hangingPunct="1">
        <a:lnSpc>
          <a:spcPts val="5600"/>
        </a:lnSpc>
        <a:spcBef>
          <a:spcPct val="0"/>
        </a:spcBef>
        <a:spcAft>
          <a:spcPts val="3600"/>
        </a:spcAft>
        <a:defRPr sz="48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2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Font typeface=".AppleSystemUIFont" charset="-120"/>
        <a:buChar char="»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8244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3980" r:id="rId22"/>
    <p:sldLayoutId id="2147483981" r:id="rId23"/>
    <p:sldLayoutId id="2147483982" r:id="rId24"/>
    <p:sldLayoutId id="2147483983" r:id="rId25"/>
    <p:sldLayoutId id="2147483984" r:id="rId26"/>
    <p:sldLayoutId id="2147483985" r:id="rId27"/>
    <p:sldLayoutId id="2147483986" r:id="rId28"/>
    <p:sldLayoutId id="2147483987" r:id="rId29"/>
    <p:sldLayoutId id="2147483988" r:id="rId30"/>
    <p:sldLayoutId id="2147483989" r:id="rId31"/>
    <p:sldLayoutId id="2147483990" r:id="rId32"/>
  </p:sldLayoutIdLst>
  <p:hf hdr="0" dt="0"/>
  <p:txStyles>
    <p:titleStyle>
      <a:lvl1pPr algn="l" rtl="0" eaLnBrk="1" fontAlgn="base" hangingPunct="1">
        <a:lnSpc>
          <a:spcPts val="5600"/>
        </a:lnSpc>
        <a:spcBef>
          <a:spcPct val="0"/>
        </a:spcBef>
        <a:spcAft>
          <a:spcPts val="3600"/>
        </a:spcAft>
        <a:defRPr sz="4800" b="0" i="0">
          <a:solidFill>
            <a:schemeClr val="tx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100000"/>
        <a:buFont typeface=".AppleSystemUIFont" charset="-120"/>
        <a:buChar char="–"/>
        <a:tabLst/>
        <a:defRPr sz="24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Font typeface=".AppleSystemUIFont" charset="-120"/>
        <a:buChar char="»"/>
        <a:tabLst/>
        <a:defRPr sz="24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206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  <p:sldLayoutId id="2147484012" r:id="rId21"/>
    <p:sldLayoutId id="2147484013" r:id="rId22"/>
    <p:sldLayoutId id="2147484014" r:id="rId23"/>
    <p:sldLayoutId id="2147484015" r:id="rId24"/>
    <p:sldLayoutId id="2147484016" r:id="rId25"/>
    <p:sldLayoutId id="2147484017" r:id="rId26"/>
    <p:sldLayoutId id="2147484018" r:id="rId27"/>
    <p:sldLayoutId id="2147484019" r:id="rId28"/>
    <p:sldLayoutId id="2147484020" r:id="rId29"/>
    <p:sldLayoutId id="2147484021" r:id="rId30"/>
    <p:sldLayoutId id="2147484022" r:id="rId31"/>
    <p:sldLayoutId id="2147484023" r:id="rId32"/>
  </p:sldLayoutIdLst>
  <p:hf hdr="0" dt="0"/>
  <p:txStyles>
    <p:titleStyle>
      <a:lvl1pPr algn="l" rtl="0" eaLnBrk="1" fontAlgn="base" hangingPunct="1">
        <a:lnSpc>
          <a:spcPts val="5600"/>
        </a:lnSpc>
        <a:spcBef>
          <a:spcPct val="0"/>
        </a:spcBef>
        <a:spcAft>
          <a:spcPts val="3600"/>
        </a:spcAft>
        <a:defRPr sz="48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2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3971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</p:sldLayoutIdLst>
  <p:hf hdr="0" dt="0"/>
  <p:txStyles>
    <p:titleStyle>
      <a:lvl1pPr algn="l" rtl="0" eaLnBrk="1" fontAlgn="base" hangingPunct="1">
        <a:lnSpc>
          <a:spcPts val="5600"/>
        </a:lnSpc>
        <a:spcBef>
          <a:spcPct val="0"/>
        </a:spcBef>
        <a:spcAft>
          <a:spcPts val="3600"/>
        </a:spcAft>
        <a:defRPr sz="48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itchFamily="2" charset="2"/>
        <a:buNone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SzPct val="100000"/>
        <a:buFont typeface=".AppleSystemUIFont" charset="-120"/>
        <a:buChar char="–"/>
        <a:tabLst/>
        <a:defRPr sz="24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ts val="3200"/>
        </a:lnSpc>
        <a:spcBef>
          <a:spcPts val="0"/>
        </a:spcBef>
        <a:spcAft>
          <a:spcPts val="1200"/>
        </a:spcAft>
        <a:buClr>
          <a:schemeClr val="bg1"/>
        </a:buClr>
        <a:buFont typeface=".AppleSystemUIFont" charset="-120"/>
        <a:buChar char="»"/>
        <a:tabLst/>
        <a:defRPr sz="24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olcatteacher.blogspot.com/2011/12/linked-in-ive-had-enough-i-dont-want-to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13" Type="http://schemas.openxmlformats.org/officeDocument/2006/relationships/image" Target="../media/image34.tiff"/><Relationship Id="rId3" Type="http://schemas.openxmlformats.org/officeDocument/2006/relationships/image" Target="../media/image24.tif"/><Relationship Id="rId7" Type="http://schemas.openxmlformats.org/officeDocument/2006/relationships/image" Target="../media/image28.tif"/><Relationship Id="rId12" Type="http://schemas.openxmlformats.org/officeDocument/2006/relationships/image" Target="../media/image33.tif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7.tif"/><Relationship Id="rId11" Type="http://schemas.openxmlformats.org/officeDocument/2006/relationships/image" Target="../media/image32.tiff"/><Relationship Id="rId5" Type="http://schemas.openxmlformats.org/officeDocument/2006/relationships/image" Target="../media/image26.jpeg"/><Relationship Id="rId15" Type="http://schemas.openxmlformats.org/officeDocument/2006/relationships/image" Target="../media/image36.tiff"/><Relationship Id="rId10" Type="http://schemas.openxmlformats.org/officeDocument/2006/relationships/image" Target="../media/image31.tiff"/><Relationship Id="rId4" Type="http://schemas.openxmlformats.org/officeDocument/2006/relationships/image" Target="../media/image25.tiff"/><Relationship Id="rId9" Type="http://schemas.openxmlformats.org/officeDocument/2006/relationships/image" Target="../media/image30.tif"/><Relationship Id="rId14" Type="http://schemas.openxmlformats.org/officeDocument/2006/relationships/image" Target="../media/image3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ative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knative.dev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32A305-D2F8-5945-9A8C-28B52F25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07939"/>
            <a:ext cx="10831691" cy="896698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Knative Developer Experience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—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</a:rPr>
              <a:t>Carlos Santana @</a:t>
            </a:r>
            <a:r>
              <a:rPr lang="en-US" sz="3600" dirty="0" err="1">
                <a:solidFill>
                  <a:schemeClr val="tx1"/>
                </a:solidFill>
                <a:latin typeface="+mn-lt"/>
              </a:rPr>
              <a:t>csantanapr</a:t>
            </a:r>
            <a:br>
              <a:rPr lang="en-US" sz="3600" dirty="0">
                <a:solidFill>
                  <a:schemeClr val="tx1"/>
                </a:solidFill>
                <a:latin typeface="+mn-lt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</a:rPr>
              <a:t>STSM – Solution Engineering</a:t>
            </a:r>
            <a:br>
              <a:rPr lang="en-US" sz="3600" dirty="0">
                <a:solidFill>
                  <a:schemeClr val="tx1"/>
                </a:solidFill>
                <a:latin typeface="+mn-lt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</a:rPr>
              <a:t>IBM Cloud Garage</a:t>
            </a:r>
            <a:endParaRPr lang="en-US" sz="3600" dirty="0">
              <a:latin typeface="+mn-lt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87CB460-4A17-5947-A8A9-9A2F0BA678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332" y="9584667"/>
            <a:ext cx="8229468" cy="333683"/>
          </a:xfrm>
        </p:spPr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81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FE3A-E59E-2849-9F38-81F609F8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DF021-154C-5549-9180-45BA55E92C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EFA45C-4965-7F46-8765-14B127276E26}"/>
              </a:ext>
            </a:extLst>
          </p:cNvPr>
          <p:cNvGrpSpPr/>
          <p:nvPr/>
        </p:nvGrpSpPr>
        <p:grpSpPr>
          <a:xfrm>
            <a:off x="3699162" y="3283528"/>
            <a:ext cx="1828800" cy="1828800"/>
            <a:chOff x="2618508" y="3262746"/>
            <a:chExt cx="1828800" cy="18288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1D7B492-2157-E842-B79F-18D35278B0F9}"/>
                </a:ext>
              </a:extLst>
            </p:cNvPr>
            <p:cNvSpPr/>
            <p:nvPr/>
          </p:nvSpPr>
          <p:spPr bwMode="auto">
            <a:xfrm>
              <a:off x="2618508" y="32627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D4E0DC-E4F1-3F49-BDEE-315E81047D76}"/>
                </a:ext>
              </a:extLst>
            </p:cNvPr>
            <p:cNvSpPr txBox="1"/>
            <p:nvPr/>
          </p:nvSpPr>
          <p:spPr>
            <a:xfrm>
              <a:off x="3281377" y="3747892"/>
              <a:ext cx="5229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4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FEED5B-ED8D-844E-B1CB-E3A5E8C606A3}"/>
              </a:ext>
            </a:extLst>
          </p:cNvPr>
          <p:cNvGrpSpPr/>
          <p:nvPr/>
        </p:nvGrpSpPr>
        <p:grpSpPr>
          <a:xfrm>
            <a:off x="7890163" y="3332018"/>
            <a:ext cx="1828800" cy="1828800"/>
            <a:chOff x="7197435" y="3207327"/>
            <a:chExt cx="1828800" cy="18288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D5D50BD-E0AF-CF4A-84A9-EBB93D5E25B5}"/>
                </a:ext>
              </a:extLst>
            </p:cNvPr>
            <p:cNvSpPr/>
            <p:nvPr/>
          </p:nvSpPr>
          <p:spPr bwMode="auto">
            <a:xfrm>
              <a:off x="7197435" y="3207327"/>
              <a:ext cx="1828800" cy="1828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15E74-739D-6348-A4C1-96D8E541E9D6}"/>
                </a:ext>
              </a:extLst>
            </p:cNvPr>
            <p:cNvSpPr txBox="1"/>
            <p:nvPr/>
          </p:nvSpPr>
          <p:spPr>
            <a:xfrm>
              <a:off x="7839522" y="3713256"/>
              <a:ext cx="5229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4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EAB1E6-B9A6-B042-ABC8-FF21D2D981EA}"/>
              </a:ext>
            </a:extLst>
          </p:cNvPr>
          <p:cNvGrpSpPr/>
          <p:nvPr/>
        </p:nvGrpSpPr>
        <p:grpSpPr>
          <a:xfrm>
            <a:off x="12081164" y="3228109"/>
            <a:ext cx="1828800" cy="1828800"/>
            <a:chOff x="11790218" y="3207327"/>
            <a:chExt cx="1828800" cy="18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281EE8-3CF6-024C-A60B-32893911F1E6}"/>
                </a:ext>
              </a:extLst>
            </p:cNvPr>
            <p:cNvSpPr/>
            <p:nvPr/>
          </p:nvSpPr>
          <p:spPr bwMode="auto">
            <a:xfrm>
              <a:off x="11790218" y="3207327"/>
              <a:ext cx="1828800" cy="1828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16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627C3D-6FCF-EC43-8496-86E413F5F2E8}"/>
                </a:ext>
              </a:extLst>
            </p:cNvPr>
            <p:cNvSpPr txBox="1"/>
            <p:nvPr/>
          </p:nvSpPr>
          <p:spPr>
            <a:xfrm>
              <a:off x="12480795" y="3699401"/>
              <a:ext cx="5229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4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3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5F66F5-D7AB-1349-B5AF-3DB967A288C5}"/>
              </a:ext>
            </a:extLst>
          </p:cNvPr>
          <p:cNvCxnSpPr>
            <a:stCxn id="4" idx="6"/>
          </p:cNvCxnSpPr>
          <p:nvPr/>
        </p:nvCxnSpPr>
        <p:spPr bwMode="auto">
          <a:xfrm flipV="1">
            <a:off x="5527962" y="4177145"/>
            <a:ext cx="2306783" cy="20783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7AAA15-B0C8-DB46-8B22-D5A3E032024D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>
            <a:off x="9767455" y="4142509"/>
            <a:ext cx="2313709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CF32B1-1D7C-DE42-A41A-73A6C444B5E2}"/>
              </a:ext>
            </a:extLst>
          </p:cNvPr>
          <p:cNvCxnSpPr>
            <a:cxnSpLocks/>
          </p:cNvCxnSpPr>
          <p:nvPr/>
        </p:nvCxnSpPr>
        <p:spPr bwMode="auto">
          <a:xfrm>
            <a:off x="13944600" y="4024746"/>
            <a:ext cx="4343400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B6CCFD-BBF0-1040-A990-CBAAB2A06FBE}"/>
              </a:ext>
            </a:extLst>
          </p:cNvPr>
          <p:cNvSpPr txBox="1"/>
          <p:nvPr/>
        </p:nvSpPr>
        <p:spPr>
          <a:xfrm>
            <a:off x="4590633" y="5251111"/>
            <a:ext cx="160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1DB5BC-51E9-7545-8E21-8CCCB77376AD}"/>
              </a:ext>
            </a:extLst>
          </p:cNvPr>
          <p:cNvSpPr txBox="1"/>
          <p:nvPr/>
        </p:nvSpPr>
        <p:spPr>
          <a:xfrm>
            <a:off x="8982524" y="5251111"/>
            <a:ext cx="161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Build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84024C-18B5-2949-8A2A-9DB0DBB6AE9E}"/>
              </a:ext>
            </a:extLst>
          </p:cNvPr>
          <p:cNvSpPr txBox="1"/>
          <p:nvPr/>
        </p:nvSpPr>
        <p:spPr>
          <a:xfrm>
            <a:off x="13249724" y="5251111"/>
            <a:ext cx="1277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Run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A7502C7-75B4-FF4C-9340-350239A70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89AD24-F7B5-A74D-BC40-5E66F2A52809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460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776D-72B8-B549-8BD6-7901EC19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51385"/>
            <a:ext cx="8284464" cy="1610834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37C8F-EF3E-2B45-9F12-E787DF0D6A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B45E3-3219-1840-B601-02FF2D71C060}"/>
              </a:ext>
            </a:extLst>
          </p:cNvPr>
          <p:cNvSpPr txBox="1"/>
          <p:nvPr/>
        </p:nvSpPr>
        <p:spPr>
          <a:xfrm>
            <a:off x="3115121" y="2563329"/>
            <a:ext cx="38074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15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HTTP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C9817-9499-7B4C-8432-65545BA91AC3}"/>
              </a:ext>
            </a:extLst>
          </p:cNvPr>
          <p:cNvSpPr txBox="1"/>
          <p:nvPr/>
        </p:nvSpPr>
        <p:spPr>
          <a:xfrm>
            <a:off x="10208649" y="2549475"/>
            <a:ext cx="453361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15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STATE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571082-A8D0-4048-AA21-78A9B839AC27}"/>
              </a:ext>
            </a:extLst>
          </p:cNvPr>
          <p:cNvCxnSpPr>
            <a:cxnSpLocks/>
          </p:cNvCxnSpPr>
          <p:nvPr/>
        </p:nvCxnSpPr>
        <p:spPr bwMode="auto">
          <a:xfrm flipH="1">
            <a:off x="10972800" y="1995056"/>
            <a:ext cx="2680855" cy="2805544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02466E5-D246-1D4F-A43D-1E405D55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68" y="5894675"/>
            <a:ext cx="8902700" cy="3619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37F885-E770-2D4F-8E18-48648675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2" y="5978957"/>
            <a:ext cx="8547100" cy="3492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35DB7E-36DC-384B-8DB9-2D697988B099}"/>
              </a:ext>
            </a:extLst>
          </p:cNvPr>
          <p:cNvSpPr txBox="1"/>
          <p:nvPr/>
        </p:nvSpPr>
        <p:spPr>
          <a:xfrm>
            <a:off x="164105" y="5264965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 err="1">
                <a:latin typeface="IBM Plex Sans" charset="0"/>
                <a:ea typeface="IBM Plex Sans" charset="0"/>
                <a:cs typeface="IBM Plex Sans" charset="0"/>
              </a:rPr>
              <a:t>app</a:t>
            </a:r>
            <a:r>
              <a:rPr lang="en-US" sz="3600" dirty="0" err="1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.js</a:t>
            </a:r>
            <a:endParaRPr lang="en-US" sz="36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C9C95-8F5B-2C44-BC51-C373E55CE0BA}"/>
              </a:ext>
            </a:extLst>
          </p:cNvPr>
          <p:cNvSpPr txBox="1"/>
          <p:nvPr/>
        </p:nvSpPr>
        <p:spPr>
          <a:xfrm>
            <a:off x="8920177" y="5188765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 err="1">
                <a:latin typeface="IBM Plex Sans" charset="0"/>
                <a:ea typeface="IBM Plex Sans" charset="0"/>
                <a:cs typeface="IBM Plex Sans" charset="0"/>
              </a:rPr>
              <a:t>main.go</a:t>
            </a:r>
            <a:endParaRPr lang="en-US" sz="36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EA10C-A004-FD47-AA18-B3D85BEF9FCD}"/>
              </a:ext>
            </a:extLst>
          </p:cNvPr>
          <p:cNvSpPr txBox="1"/>
          <p:nvPr/>
        </p:nvSpPr>
        <p:spPr>
          <a:xfrm>
            <a:off x="5899886" y="1648929"/>
            <a:ext cx="5775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Container runtime contract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D28234C-AC4E-3747-AC4D-CEAB6F604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3B972E-D6D6-9842-BFB7-2487FAC4CFF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0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1F6-A80B-D541-BE2C-D4D950C9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E99FE-3562-6B46-9C40-F229C03C0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EB6E6-C51C-2442-AAA6-03DF734F5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59771"/>
            <a:ext cx="9147672" cy="481777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006CF5-86AA-814D-AB40-2289EF6E7D7B}"/>
              </a:ext>
            </a:extLst>
          </p:cNvPr>
          <p:cNvSpPr txBox="1">
            <a:spLocks/>
          </p:cNvSpPr>
          <p:nvPr/>
        </p:nvSpPr>
        <p:spPr>
          <a:xfrm>
            <a:off x="11197390" y="2184672"/>
            <a:ext cx="6586114" cy="506636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2400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24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pPr lvl="1" defTabSz="914400">
              <a:lnSpc>
                <a:spcPct val="150000"/>
              </a:lnSpc>
            </a:pPr>
            <a:r>
              <a:rPr lang="en-US" sz="3600" kern="0" dirty="0"/>
              <a:t>Docker</a:t>
            </a:r>
          </a:p>
          <a:p>
            <a:pPr lvl="1" defTabSz="914400">
              <a:lnSpc>
                <a:spcPct val="150000"/>
              </a:lnSpc>
            </a:pPr>
            <a:r>
              <a:rPr lang="en-US" sz="3600" kern="0" dirty="0" err="1"/>
              <a:t>Kaniko</a:t>
            </a:r>
            <a:endParaRPr lang="en-US" sz="3600" kern="0" dirty="0"/>
          </a:p>
          <a:p>
            <a:pPr lvl="1" defTabSz="914400">
              <a:lnSpc>
                <a:spcPct val="150000"/>
              </a:lnSpc>
            </a:pPr>
            <a:r>
              <a:rPr lang="en-US" sz="3600" kern="0" dirty="0" err="1"/>
              <a:t>Buildah</a:t>
            </a:r>
            <a:endParaRPr lang="en-US" sz="3600" kern="0" dirty="0"/>
          </a:p>
          <a:p>
            <a:pPr lvl="1" defTabSz="914400">
              <a:lnSpc>
                <a:spcPct val="150000"/>
              </a:lnSpc>
            </a:pPr>
            <a:r>
              <a:rPr lang="en-US" sz="3600" kern="0" dirty="0"/>
              <a:t>CI/CD</a:t>
            </a:r>
          </a:p>
          <a:p>
            <a:pPr lvl="1" defTabSz="914400">
              <a:lnSpc>
                <a:spcPct val="150000"/>
              </a:lnSpc>
            </a:pPr>
            <a:r>
              <a:rPr lang="en-US" sz="3600" kern="0" dirty="0"/>
              <a:t>Cloud Builder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94E91-F4B2-2E4D-8CA8-463A00FFD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C41CA-54C3-134D-94FB-8943A528C89A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8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7C92-5F0F-5545-9BB7-60F4B60A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(</a:t>
            </a:r>
            <a:r>
              <a:rPr lang="en-US" dirty="0" err="1"/>
              <a:t>kubectl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364F0-F0FB-6244-84AA-69A9E6C63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7D29E-99FF-504C-A6D5-9C9E311221FD}"/>
              </a:ext>
            </a:extLst>
          </p:cNvPr>
          <p:cNvSpPr txBox="1"/>
          <p:nvPr/>
        </p:nvSpPr>
        <p:spPr>
          <a:xfrm>
            <a:off x="436417" y="1600200"/>
            <a:ext cx="17498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$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kubectl</a:t>
            </a: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 apply -f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service.yaml</a:t>
            </a:r>
            <a:endParaRPr lang="en-US" sz="4000" dirty="0">
              <a:solidFill>
                <a:schemeClr val="tx1"/>
              </a:solidFill>
              <a:latin typeface="Courier" pitchFamily="2" charset="0"/>
              <a:ea typeface="IBM Plex Sans" charset="0"/>
              <a:cs typeface="IBM Plex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0F0E4-A3B6-3D4A-B9AF-FA5209AA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4" y="2914215"/>
            <a:ext cx="12111143" cy="54816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A456B-4406-FC41-A421-471CC35F1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4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7C92-5F0F-5545-9BB7-60F4B60A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(</a:t>
            </a:r>
            <a:r>
              <a:rPr lang="en-US" dirty="0" err="1"/>
              <a:t>kn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364F0-F0FB-6244-84AA-69A9E6C63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7D29E-99FF-504C-A6D5-9C9E311221FD}"/>
              </a:ext>
            </a:extLst>
          </p:cNvPr>
          <p:cNvSpPr txBox="1"/>
          <p:nvPr/>
        </p:nvSpPr>
        <p:spPr>
          <a:xfrm>
            <a:off x="644235" y="1433945"/>
            <a:ext cx="1749829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$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kn</a:t>
            </a: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 service create hello --image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dev.local</a:t>
            </a: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/ns/hello</a:t>
            </a:r>
          </a:p>
          <a:p>
            <a:pPr algn="l">
              <a:spcAft>
                <a:spcPts val="600"/>
              </a:spcAft>
            </a:pP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$ curl </a:t>
            </a:r>
            <a:r>
              <a:rPr lang="en-US" sz="4000" dirty="0" err="1">
                <a:latin typeface="Courier" pitchFamily="2" charset="0"/>
                <a:ea typeface="IBM Plex Sans" charset="0"/>
                <a:cs typeface="IBM Plex Sans" charset="0"/>
              </a:rPr>
              <a:t>hello.ns.clusterdomain.example.com</a:t>
            </a:r>
            <a:r>
              <a:rPr lang="en-US" sz="4000" dirty="0">
                <a:latin typeface="Courier" pitchFamily="2" charset="0"/>
                <a:ea typeface="IBM Plex Sans" charset="0"/>
                <a:cs typeface="IBM Plex Sans" charset="0"/>
              </a:rPr>
              <a:t>  </a:t>
            </a:r>
            <a:endParaRPr lang="en-US" sz="4000" dirty="0">
              <a:solidFill>
                <a:schemeClr val="tx1"/>
              </a:solidFill>
              <a:latin typeface="Courier" pitchFamily="2" charset="0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10F3D-A485-F246-A98D-9C2F0C7E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55" y="3261158"/>
            <a:ext cx="8850945" cy="703536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482DC-0CE2-0449-8832-C598707372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17BBF-73AE-3240-BCD3-E2E8E9C378C8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56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A45A67-D592-4A47-B240-7883D70AC0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A8681-CB30-7B46-81C1-3BB302D72B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03748-CD6A-C142-8978-215E2F02D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313"/>
          <a:stretch/>
        </p:blipFill>
        <p:spPr>
          <a:xfrm>
            <a:off x="227225" y="1918742"/>
            <a:ext cx="18060775" cy="14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4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A45A67-D592-4A47-B240-7883D70AC0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A8681-CB30-7B46-81C1-3BB302D72B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03748-CD6A-C142-8978-215E2F02D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72"/>
          <a:stretch/>
        </p:blipFill>
        <p:spPr>
          <a:xfrm>
            <a:off x="227225" y="1918741"/>
            <a:ext cx="18060775" cy="39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14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A45A67-D592-4A47-B240-7883D70AC0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A8681-CB30-7B46-81C1-3BB302D72B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03748-CD6A-C142-8978-215E2F02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5" y="1918741"/>
            <a:ext cx="18060775" cy="654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7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A45A67-D592-4A47-B240-7883D70AC0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A8681-CB30-7B46-81C1-3BB302D72B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03748-CD6A-C142-8978-215E2F02D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69"/>
          <a:stretch/>
        </p:blipFill>
        <p:spPr>
          <a:xfrm>
            <a:off x="227225" y="1918742"/>
            <a:ext cx="18060775" cy="55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81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A45A67-D592-4A47-B240-7883D70AC0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DA8681-CB30-7B46-81C1-3BB302D72B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03748-CD6A-C142-8978-215E2F02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5" y="1918741"/>
            <a:ext cx="18060775" cy="654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7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EF02-8B42-714E-8E8D-DBC141C4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51385"/>
            <a:ext cx="9554649" cy="1610834"/>
          </a:xfrm>
        </p:spPr>
        <p:txBody>
          <a:bodyPr/>
          <a:lstStyle/>
          <a:p>
            <a:r>
              <a:rPr lang="en-US" dirty="0"/>
              <a:t>Serverless for everyone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838BE-F329-D841-A462-3A7014AA5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736A715-2CD2-EF4F-855E-EE6B4B154DB5}"/>
              </a:ext>
            </a:extLst>
          </p:cNvPr>
          <p:cNvSpPr/>
          <p:nvPr/>
        </p:nvSpPr>
        <p:spPr bwMode="auto">
          <a:xfrm>
            <a:off x="1002362" y="2668441"/>
            <a:ext cx="4087092" cy="1510144"/>
          </a:xfrm>
          <a:prstGeom prst="wedgeRoundRectCallout">
            <a:avLst>
              <a:gd name="adj1" fmla="val -62742"/>
              <a:gd name="adj2" fmla="val 47115"/>
              <a:gd name="adj3" fmla="val 16667"/>
            </a:avLst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rPr>
              <a:t>How can I use existing binaries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B553946-8AB4-A941-A3BD-E09258644703}"/>
              </a:ext>
            </a:extLst>
          </p:cNvPr>
          <p:cNvSpPr/>
          <p:nvPr/>
        </p:nvSpPr>
        <p:spPr bwMode="auto">
          <a:xfrm>
            <a:off x="2175163" y="6802583"/>
            <a:ext cx="7204364" cy="1454728"/>
          </a:xfrm>
          <a:prstGeom prst="wedgeRoundRectCallout">
            <a:avLst>
              <a:gd name="adj1" fmla="val -62742"/>
              <a:gd name="adj2" fmla="val 47115"/>
              <a:gd name="adj3" fmla="val 16667"/>
            </a:avLst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rPr>
              <a:t>Don’t make me choose between containers and serverless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64690605-7D7C-A04C-9250-4E0982C5D984}"/>
              </a:ext>
            </a:extLst>
          </p:cNvPr>
          <p:cNvSpPr/>
          <p:nvPr/>
        </p:nvSpPr>
        <p:spPr bwMode="auto">
          <a:xfrm>
            <a:off x="7714188" y="2492891"/>
            <a:ext cx="4862946" cy="1427018"/>
          </a:xfrm>
          <a:prstGeom prst="wedgeRoundRectCallout">
            <a:avLst>
              <a:gd name="adj1" fmla="val -62742"/>
              <a:gd name="adj2" fmla="val 47115"/>
              <a:gd name="adj3" fmla="val 16667"/>
            </a:avLst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rPr>
              <a:t>Don’t vendor lock me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2E2A8F5-92E2-CA41-B8BE-46C01F408223}"/>
              </a:ext>
            </a:extLst>
          </p:cNvPr>
          <p:cNvSpPr/>
          <p:nvPr/>
        </p:nvSpPr>
        <p:spPr bwMode="auto">
          <a:xfrm>
            <a:off x="2693323" y="4686696"/>
            <a:ext cx="4087092" cy="1510144"/>
          </a:xfrm>
          <a:prstGeom prst="wedgeRoundRectCallout">
            <a:avLst>
              <a:gd name="adj1" fmla="val -62742"/>
              <a:gd name="adj2" fmla="val 47115"/>
              <a:gd name="adj3" fmla="val 16667"/>
            </a:avLst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rPr>
              <a:t>I want pick the Linux OS</a:t>
            </a:r>
          </a:p>
        </p:txBody>
      </p:sp>
      <p:pic>
        <p:nvPicPr>
          <p:cNvPr id="19" name="Picture 18" descr="A picture containing metalware, chain&#10;&#10;Description automatically generated">
            <a:extLst>
              <a:ext uri="{FF2B5EF4-FFF2-40B4-BE49-F238E27FC236}">
                <a16:creationId xmlns:a16="http://schemas.microsoft.com/office/drawing/2014/main" id="{AB69281E-FD19-BE4D-AA2C-1726869E3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77283" y="6504173"/>
            <a:ext cx="6916271" cy="3458136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18CFAEAA-66DD-684F-A7BC-F4BE42FB93AB}"/>
              </a:ext>
            </a:extLst>
          </p:cNvPr>
          <p:cNvSpPr/>
          <p:nvPr/>
        </p:nvSpPr>
        <p:spPr bwMode="auto">
          <a:xfrm>
            <a:off x="10641214" y="5329382"/>
            <a:ext cx="6248400" cy="1482436"/>
          </a:xfrm>
          <a:prstGeom prst="wedgeRoundRectCallout">
            <a:avLst>
              <a:gd name="adj1" fmla="val -62742"/>
              <a:gd name="adj2" fmla="val 47115"/>
              <a:gd name="adj3" fmla="val 16667"/>
            </a:avLst>
          </a:prstGeom>
          <a:solidFill>
            <a:schemeClr val="tx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000000000" pitchFamily="34" charset="77"/>
              </a:rPr>
              <a:t>Can you support language x?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3E503137-8CAE-5C4B-B7B0-B7E78B6EB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CB37B9-B0E0-A045-A26C-A6381567662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31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7BE7-EA99-5A47-A071-8092AA4A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Dev Cycle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8F8E8-A27F-BD47-99ED-746D1ACA38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30AECB10-32C8-9C44-A7E1-350388B01A1C}"/>
              </a:ext>
            </a:extLst>
          </p:cNvPr>
          <p:cNvSpPr/>
          <p:nvPr/>
        </p:nvSpPr>
        <p:spPr bwMode="auto">
          <a:xfrm>
            <a:off x="1117231" y="3561215"/>
            <a:ext cx="2493818" cy="1766454"/>
          </a:xfrm>
          <a:prstGeom prst="chevron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C30AE26A-F6C0-B745-BD0C-E7241AE898B5}"/>
              </a:ext>
            </a:extLst>
          </p:cNvPr>
          <p:cNvSpPr/>
          <p:nvPr/>
        </p:nvSpPr>
        <p:spPr bwMode="auto">
          <a:xfrm>
            <a:off x="2836580" y="3561215"/>
            <a:ext cx="2493818" cy="1766454"/>
          </a:xfrm>
          <a:prstGeom prst="chevron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6D65E-592D-EC4D-9A13-0FEA26E373E5}"/>
              </a:ext>
            </a:extLst>
          </p:cNvPr>
          <p:cNvSpPr txBox="1"/>
          <p:nvPr/>
        </p:nvSpPr>
        <p:spPr>
          <a:xfrm>
            <a:off x="2008698" y="4121277"/>
            <a:ext cx="125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3CACC-69CB-D74B-A6B6-F59B6EF3A777}"/>
              </a:ext>
            </a:extLst>
          </p:cNvPr>
          <p:cNvSpPr txBox="1"/>
          <p:nvPr/>
        </p:nvSpPr>
        <p:spPr>
          <a:xfrm>
            <a:off x="3748829" y="4121277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Unit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A1CCA146-99AE-0F4E-9AEE-4D6CABEDC53D}"/>
              </a:ext>
            </a:extLst>
          </p:cNvPr>
          <p:cNvSpPr/>
          <p:nvPr/>
        </p:nvSpPr>
        <p:spPr bwMode="auto">
          <a:xfrm>
            <a:off x="4569784" y="3561215"/>
            <a:ext cx="2493818" cy="1766454"/>
          </a:xfrm>
          <a:prstGeom prst="chevron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17BA2-0F28-1B4E-92F0-88B8FAEE6752}"/>
              </a:ext>
            </a:extLst>
          </p:cNvPr>
          <p:cNvSpPr txBox="1"/>
          <p:nvPr/>
        </p:nvSpPr>
        <p:spPr>
          <a:xfrm>
            <a:off x="5461251" y="4121277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Git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A740458D-1576-A040-8003-104B98ACE91A}"/>
              </a:ext>
            </a:extLst>
          </p:cNvPr>
          <p:cNvSpPr/>
          <p:nvPr/>
        </p:nvSpPr>
        <p:spPr bwMode="auto">
          <a:xfrm>
            <a:off x="6276664" y="3561215"/>
            <a:ext cx="2493818" cy="1766454"/>
          </a:xfrm>
          <a:prstGeom prst="chevron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F2301D-28BC-F843-9C4A-4874AEB2A3E6}"/>
              </a:ext>
            </a:extLst>
          </p:cNvPr>
          <p:cNvSpPr txBox="1"/>
          <p:nvPr/>
        </p:nvSpPr>
        <p:spPr>
          <a:xfrm>
            <a:off x="7277859" y="4121277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8D330-BEC5-E54A-BA56-B1944025B6F7}"/>
              </a:ext>
            </a:extLst>
          </p:cNvPr>
          <p:cNvSpPr txBox="1"/>
          <p:nvPr/>
        </p:nvSpPr>
        <p:spPr>
          <a:xfrm>
            <a:off x="3191978" y="1839510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latin typeface="IBM Plex Sans" charset="0"/>
                <a:ea typeface="IBM Plex Sans" charset="0"/>
                <a:cs typeface="IBM Plex Sans" charset="0"/>
              </a:rPr>
              <a:t>Canary Deployments</a:t>
            </a:r>
            <a:endParaRPr lang="en-US" sz="36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B568CA-B04E-B84D-92EF-9E4FB024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599" y="1278516"/>
            <a:ext cx="1989221" cy="1408368"/>
          </a:xfrm>
          <a:prstGeom prst="rect">
            <a:avLst/>
          </a:prstGeom>
        </p:spPr>
      </p:pic>
      <p:sp>
        <p:nvSpPr>
          <p:cNvPr id="17" name="Chevron 16">
            <a:extLst>
              <a:ext uri="{FF2B5EF4-FFF2-40B4-BE49-F238E27FC236}">
                <a16:creationId xmlns:a16="http://schemas.microsoft.com/office/drawing/2014/main" id="{32337890-42A1-2A4A-A093-63B3CA1551A4}"/>
              </a:ext>
            </a:extLst>
          </p:cNvPr>
          <p:cNvSpPr/>
          <p:nvPr/>
        </p:nvSpPr>
        <p:spPr bwMode="auto">
          <a:xfrm>
            <a:off x="9812344" y="3542927"/>
            <a:ext cx="2493818" cy="1766454"/>
          </a:xfrm>
          <a:prstGeom prst="chevron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AEEAD3-BAFE-CC40-B114-17CD4E3B8723}"/>
              </a:ext>
            </a:extLst>
          </p:cNvPr>
          <p:cNvSpPr txBox="1"/>
          <p:nvPr/>
        </p:nvSpPr>
        <p:spPr>
          <a:xfrm>
            <a:off x="10696431" y="4119032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SCAN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6830AB21-6082-8C46-9E5F-288158B5770F}"/>
              </a:ext>
            </a:extLst>
          </p:cNvPr>
          <p:cNvSpPr/>
          <p:nvPr/>
        </p:nvSpPr>
        <p:spPr bwMode="auto">
          <a:xfrm>
            <a:off x="11537512" y="3542927"/>
            <a:ext cx="2493818" cy="1766454"/>
          </a:xfrm>
          <a:prstGeom prst="chevron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79365-F42C-774D-AA3E-E5974F4F65AD}"/>
              </a:ext>
            </a:extLst>
          </p:cNvPr>
          <p:cNvSpPr txBox="1"/>
          <p:nvPr/>
        </p:nvSpPr>
        <p:spPr>
          <a:xfrm>
            <a:off x="12538707" y="4102989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FVT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B142D1EF-B842-7C48-BA39-698A083D3ABD}"/>
              </a:ext>
            </a:extLst>
          </p:cNvPr>
          <p:cNvSpPr/>
          <p:nvPr/>
        </p:nvSpPr>
        <p:spPr bwMode="auto">
          <a:xfrm>
            <a:off x="13242146" y="3542927"/>
            <a:ext cx="2493818" cy="1766454"/>
          </a:xfrm>
          <a:prstGeom prst="chevron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BEBA4-D899-B446-BD89-4471FC8D29AE}"/>
              </a:ext>
            </a:extLst>
          </p:cNvPr>
          <p:cNvSpPr txBox="1"/>
          <p:nvPr/>
        </p:nvSpPr>
        <p:spPr>
          <a:xfrm>
            <a:off x="14151901" y="4102989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SIT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43515BDC-7066-2C44-83C9-D125D897698B}"/>
              </a:ext>
            </a:extLst>
          </p:cNvPr>
          <p:cNvSpPr/>
          <p:nvPr/>
        </p:nvSpPr>
        <p:spPr bwMode="auto">
          <a:xfrm>
            <a:off x="898357" y="6323219"/>
            <a:ext cx="2649778" cy="1778043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2F76C4-DCE3-AE4E-8CF0-966CAAA8AA39}"/>
              </a:ext>
            </a:extLst>
          </p:cNvPr>
          <p:cNvSpPr txBox="1"/>
          <p:nvPr/>
        </p:nvSpPr>
        <p:spPr>
          <a:xfrm>
            <a:off x="1696171" y="6883282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V2=0%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3BE0E9B-6C98-B641-BE05-6DBF5908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716" y="909460"/>
            <a:ext cx="855043" cy="12825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933708-6ADD-C840-97D4-D8D06082C3F1}"/>
              </a:ext>
            </a:extLst>
          </p:cNvPr>
          <p:cNvSpPr txBox="1"/>
          <p:nvPr/>
        </p:nvSpPr>
        <p:spPr>
          <a:xfrm>
            <a:off x="7807934" y="2085272"/>
            <a:ext cx="148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 err="1">
                <a:latin typeface="IBM Plex Sans" charset="0"/>
                <a:ea typeface="IBM Plex Sans" charset="0"/>
                <a:cs typeface="IBM Plex Sans" charset="0"/>
              </a:rPr>
              <a:t>Istio</a:t>
            </a:r>
            <a:endParaRPr lang="en-US" sz="36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0775C7DF-7B93-C44A-8224-EBA72A5B0764}"/>
              </a:ext>
            </a:extLst>
          </p:cNvPr>
          <p:cNvSpPr/>
          <p:nvPr/>
        </p:nvSpPr>
        <p:spPr bwMode="auto">
          <a:xfrm>
            <a:off x="2791036" y="6323220"/>
            <a:ext cx="2493818" cy="1766454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AF96A5-CC4D-6B43-886B-633E85023EF5}"/>
              </a:ext>
            </a:extLst>
          </p:cNvPr>
          <p:cNvSpPr txBox="1"/>
          <p:nvPr/>
        </p:nvSpPr>
        <p:spPr>
          <a:xfrm>
            <a:off x="3883671" y="6883282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FVT</a:t>
            </a: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006901D8-1A5A-634F-AC1F-64CAA877F41D}"/>
              </a:ext>
            </a:extLst>
          </p:cNvPr>
          <p:cNvSpPr/>
          <p:nvPr/>
        </p:nvSpPr>
        <p:spPr bwMode="auto">
          <a:xfrm>
            <a:off x="4516204" y="6323220"/>
            <a:ext cx="2493818" cy="1766454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807448-A2D1-C246-AF46-AC68553B4EB7}"/>
              </a:ext>
            </a:extLst>
          </p:cNvPr>
          <p:cNvSpPr txBox="1"/>
          <p:nvPr/>
        </p:nvSpPr>
        <p:spPr>
          <a:xfrm>
            <a:off x="5517399" y="6883282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SIT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DADBBEBA-4DA8-224C-9240-BF01B9FEEA8D}"/>
              </a:ext>
            </a:extLst>
          </p:cNvPr>
          <p:cNvSpPr/>
          <p:nvPr/>
        </p:nvSpPr>
        <p:spPr bwMode="auto">
          <a:xfrm>
            <a:off x="6204796" y="6323220"/>
            <a:ext cx="2493818" cy="1766454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FCFF0F-3C3F-3842-9C05-22CC6B34311C}"/>
              </a:ext>
            </a:extLst>
          </p:cNvPr>
          <p:cNvSpPr txBox="1"/>
          <p:nvPr/>
        </p:nvSpPr>
        <p:spPr>
          <a:xfrm>
            <a:off x="7114551" y="6883282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PERF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A151F568-1A01-8149-9668-CA186493C3B6}"/>
              </a:ext>
            </a:extLst>
          </p:cNvPr>
          <p:cNvSpPr/>
          <p:nvPr/>
        </p:nvSpPr>
        <p:spPr bwMode="auto">
          <a:xfrm>
            <a:off x="14930738" y="3542927"/>
            <a:ext cx="2493818" cy="1766454"/>
          </a:xfrm>
          <a:prstGeom prst="chevron">
            <a:avLst/>
          </a:prstGeom>
          <a:solidFill>
            <a:schemeClr val="accent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246D2-5777-2845-98FE-1BFC322910C1}"/>
              </a:ext>
            </a:extLst>
          </p:cNvPr>
          <p:cNvSpPr txBox="1"/>
          <p:nvPr/>
        </p:nvSpPr>
        <p:spPr>
          <a:xfrm>
            <a:off x="15877069" y="4102989"/>
            <a:ext cx="74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V2</a:t>
            </a: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0BFD09B3-E656-A54B-907C-16BA37471617}"/>
              </a:ext>
            </a:extLst>
          </p:cNvPr>
          <p:cNvSpPr/>
          <p:nvPr/>
        </p:nvSpPr>
        <p:spPr bwMode="auto">
          <a:xfrm>
            <a:off x="9676308" y="6320617"/>
            <a:ext cx="3061124" cy="1764604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60E2A8-7184-D24F-9B41-BB52B6A66D00}"/>
              </a:ext>
            </a:extLst>
          </p:cNvPr>
          <p:cNvSpPr txBox="1"/>
          <p:nvPr/>
        </p:nvSpPr>
        <p:spPr>
          <a:xfrm>
            <a:off x="10526707" y="6867240"/>
            <a:ext cx="200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V2=10%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B531AFF6-F554-804C-A62C-EDC869DA1783}"/>
              </a:ext>
            </a:extLst>
          </p:cNvPr>
          <p:cNvSpPr/>
          <p:nvPr/>
        </p:nvSpPr>
        <p:spPr bwMode="auto">
          <a:xfrm>
            <a:off x="11999495" y="6336631"/>
            <a:ext cx="3192377" cy="1748590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46C85C-B3D0-9E4C-AFEA-F4BB7356A5BF}"/>
              </a:ext>
            </a:extLst>
          </p:cNvPr>
          <p:cNvSpPr txBox="1"/>
          <p:nvPr/>
        </p:nvSpPr>
        <p:spPr>
          <a:xfrm>
            <a:off x="12929173" y="6867240"/>
            <a:ext cx="200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V2=90%</a:t>
            </a: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7C2039C6-23E4-8244-BCC3-A82D743091DC}"/>
              </a:ext>
            </a:extLst>
          </p:cNvPr>
          <p:cNvSpPr/>
          <p:nvPr/>
        </p:nvSpPr>
        <p:spPr bwMode="auto">
          <a:xfrm>
            <a:off x="14414825" y="6324467"/>
            <a:ext cx="3098984" cy="1745673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F0DD2F-2096-8A49-9C8B-83712F7C1E02}"/>
              </a:ext>
            </a:extLst>
          </p:cNvPr>
          <p:cNvSpPr txBox="1"/>
          <p:nvPr/>
        </p:nvSpPr>
        <p:spPr>
          <a:xfrm>
            <a:off x="15233140" y="6883282"/>
            <a:ext cx="2279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V2=100%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14177CB-BD01-9D48-B484-9197BC88CCFF}"/>
              </a:ext>
            </a:extLst>
          </p:cNvPr>
          <p:cNvSpPr/>
          <p:nvPr/>
        </p:nvSpPr>
        <p:spPr bwMode="auto">
          <a:xfrm>
            <a:off x="822960" y="2980944"/>
            <a:ext cx="8156448" cy="26334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9B1A1CB-E98E-0B41-A961-E7BC138DB983}"/>
              </a:ext>
            </a:extLst>
          </p:cNvPr>
          <p:cNvSpPr/>
          <p:nvPr/>
        </p:nvSpPr>
        <p:spPr bwMode="auto">
          <a:xfrm>
            <a:off x="9387840" y="2932176"/>
            <a:ext cx="8156448" cy="26334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B01EDD-E57D-CD40-9220-F57078AE3EBA}"/>
              </a:ext>
            </a:extLst>
          </p:cNvPr>
          <p:cNvSpPr/>
          <p:nvPr/>
        </p:nvSpPr>
        <p:spPr bwMode="auto">
          <a:xfrm>
            <a:off x="718686" y="5764248"/>
            <a:ext cx="16991798" cy="280223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FCF20CED-C3F5-254F-A277-CEB8DE625FD0}"/>
              </a:ext>
            </a:extLst>
          </p:cNvPr>
          <p:cNvSpPr/>
          <p:nvPr/>
        </p:nvSpPr>
        <p:spPr bwMode="auto">
          <a:xfrm>
            <a:off x="7929322" y="6299157"/>
            <a:ext cx="2493818" cy="1766454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6E62D5-8AB5-9A4A-8E14-C33CE1BDA263}"/>
              </a:ext>
            </a:extLst>
          </p:cNvPr>
          <p:cNvSpPr txBox="1"/>
          <p:nvPr/>
        </p:nvSpPr>
        <p:spPr>
          <a:xfrm>
            <a:off x="8839077" y="6859219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AF4A5F-D0C9-E846-BCFE-67A46E71D990}"/>
              </a:ext>
            </a:extLst>
          </p:cNvPr>
          <p:cNvSpPr txBox="1"/>
          <p:nvPr/>
        </p:nvSpPr>
        <p:spPr>
          <a:xfrm>
            <a:off x="1082441" y="2906310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latin typeface="IBM Plex Sans" charset="0"/>
                <a:ea typeface="IBM Plex Sans" charset="0"/>
                <a:cs typeface="IBM Plex Sans" charset="0"/>
              </a:rPr>
              <a:t>dev</a:t>
            </a:r>
            <a:endParaRPr lang="en-US" sz="36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A79D6B-8ACC-2F4E-94B4-586CC4D31EA3}"/>
              </a:ext>
            </a:extLst>
          </p:cNvPr>
          <p:cNvSpPr txBox="1"/>
          <p:nvPr/>
        </p:nvSpPr>
        <p:spPr>
          <a:xfrm>
            <a:off x="9592778" y="2882247"/>
            <a:ext cx="131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stage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44CB59-27C2-8D45-9874-06E314340219}"/>
              </a:ext>
            </a:extLst>
          </p:cNvPr>
          <p:cNvSpPr txBox="1"/>
          <p:nvPr/>
        </p:nvSpPr>
        <p:spPr>
          <a:xfrm>
            <a:off x="954105" y="5679491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latin typeface="IBM Plex Sans" charset="0"/>
                <a:ea typeface="IBM Plex Sans" charset="0"/>
                <a:cs typeface="IBM Plex Sans" charset="0"/>
              </a:rPr>
              <a:t>prod</a:t>
            </a:r>
            <a:endParaRPr lang="en-US" sz="36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CDEED63F-43DF-7B49-94F1-618740D1FA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C091A4-C2A7-9946-8F55-5A5E70C7F96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27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8D5E96AF-E922-FB4E-BF6D-C94893C3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429"/>
            <a:ext cx="9144000" cy="4315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554">
            <a:extLst>
              <a:ext uri="{FF2B5EF4-FFF2-40B4-BE49-F238E27FC236}">
                <a16:creationId xmlns:a16="http://schemas.microsoft.com/office/drawing/2014/main" id="{AD0D79B4-FA5D-8C45-A26C-624455C85E0E}"/>
              </a:ext>
            </a:extLst>
          </p:cNvPr>
          <p:cNvSpPr txBox="1"/>
          <p:nvPr/>
        </p:nvSpPr>
        <p:spPr>
          <a:xfrm>
            <a:off x="699763" y="3766309"/>
            <a:ext cx="7707762" cy="3524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lnSpc>
                <a:spcPct val="100000"/>
              </a:lnSpc>
              <a:defRPr sz="60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2800" dirty="0"/>
              <a:t>A </a:t>
            </a:r>
            <a:r>
              <a:rPr sz="2800" b="1" dirty="0"/>
              <a:t>managed Kubernetes service</a:t>
            </a:r>
            <a:r>
              <a:rPr sz="2800" dirty="0"/>
              <a:t> providing an intuitive user experience with simplified cluster lifecycle management. Built-in </a:t>
            </a:r>
            <a:r>
              <a:rPr sz="2800" b="1" dirty="0"/>
              <a:t>security and isolation</a:t>
            </a:r>
            <a:r>
              <a:rPr sz="2800" dirty="0"/>
              <a:t> to enable rapid delivery of apps, while leveraging IBM Cloud Services including Weather data, IoT, Analytics, or </a:t>
            </a:r>
            <a:r>
              <a:rPr sz="2800" b="1" dirty="0"/>
              <a:t>AI capabilities with Watson</a:t>
            </a:r>
            <a:r>
              <a:rPr sz="2800" dirty="0"/>
              <a:t>. Available in six IBM regions WW, including </a:t>
            </a:r>
            <a:r>
              <a:rPr sz="2800" b="1" dirty="0"/>
              <a:t>25+ datacenters</a:t>
            </a:r>
            <a:r>
              <a:rPr sz="2800" dirty="0"/>
              <a:t>.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60B53F1B-FFDC-5A4E-B9CD-CA3B66B5B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709" y="380910"/>
            <a:ext cx="1485302" cy="2377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2909A3-CABE-8144-95A3-9457946D2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205" y="407840"/>
            <a:ext cx="1485302" cy="2377440"/>
          </a:xfrm>
          <a:prstGeom prst="rect">
            <a:avLst/>
          </a:prstGeom>
        </p:spPr>
      </p:pic>
      <p:pic>
        <p:nvPicPr>
          <p:cNvPr id="19" name="Picture 2" descr="Picture 2">
            <a:extLst>
              <a:ext uri="{FF2B5EF4-FFF2-40B4-BE49-F238E27FC236}">
                <a16:creationId xmlns:a16="http://schemas.microsoft.com/office/drawing/2014/main" id="{B4E422F4-FBF5-C548-925E-0F8E00E4C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8717" y="4100902"/>
            <a:ext cx="1977734" cy="1097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E3E36BF1-E8B0-C54F-80C9-B038AE998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0047" y="4004182"/>
            <a:ext cx="1250158" cy="1280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06D925B0-E8BF-0C47-88FF-22318AB59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4591" y="4146758"/>
            <a:ext cx="1264258" cy="109728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556">
            <a:extLst>
              <a:ext uri="{FF2B5EF4-FFF2-40B4-BE49-F238E27FC236}">
                <a16:creationId xmlns:a16="http://schemas.microsoft.com/office/drawing/2014/main" id="{DF77638D-2884-9547-9FD2-7DC3C14278DC}"/>
              </a:ext>
            </a:extLst>
          </p:cNvPr>
          <p:cNvSpPr txBox="1"/>
          <p:nvPr/>
        </p:nvSpPr>
        <p:spPr>
          <a:xfrm>
            <a:off x="2249122" y="8734616"/>
            <a:ext cx="4753844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4400" b="1" u="sng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28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http://</a:t>
            </a:r>
            <a:r>
              <a:rPr lang="en-US" sz="2800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ibm.biz</a:t>
            </a:r>
            <a:r>
              <a:rPr lang="en-US" sz="28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/IKS-info</a:t>
            </a:r>
            <a:r>
              <a:rPr sz="2800" dirty="0"/>
              <a:t> 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FDAC6526-77D1-0C41-8E9F-934EDC57138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723"/>
          <a:stretch>
            <a:fillRect/>
          </a:stretch>
        </p:blipFill>
        <p:spPr>
          <a:xfrm>
            <a:off x="9365961" y="7148875"/>
            <a:ext cx="2823650" cy="905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" descr="Image">
            <a:extLst>
              <a:ext uri="{FF2B5EF4-FFF2-40B4-BE49-F238E27FC236}">
                <a16:creationId xmlns:a16="http://schemas.microsoft.com/office/drawing/2014/main" id="{EB01BDC1-C045-D745-995A-E0B38FD742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946"/>
          <a:stretch>
            <a:fillRect/>
          </a:stretch>
        </p:blipFill>
        <p:spPr>
          <a:xfrm>
            <a:off x="12645838" y="6800584"/>
            <a:ext cx="1649412" cy="1551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47C960-F6C9-4640-883B-4AF7A709B3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04848" y="8763452"/>
            <a:ext cx="4018796" cy="916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DA3663F-D17E-534D-9099-3E7E645997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7735" y="8616245"/>
            <a:ext cx="2823650" cy="8320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CCA0A9-1EF1-5F43-9E97-4F24E0E0F2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76584" y="7288918"/>
            <a:ext cx="3095076" cy="62546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A3B219-D70B-B64F-9AC5-49F7C28EDFC1}"/>
              </a:ext>
            </a:extLst>
          </p:cNvPr>
          <p:cNvCxnSpPr>
            <a:cxnSpLocks/>
          </p:cNvCxnSpPr>
          <p:nvPr/>
        </p:nvCxnSpPr>
        <p:spPr>
          <a:xfrm>
            <a:off x="9121699" y="3394730"/>
            <a:ext cx="916630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64F0FB-9C7C-364B-8788-302C5824F5F4}"/>
              </a:ext>
            </a:extLst>
          </p:cNvPr>
          <p:cNvCxnSpPr>
            <a:cxnSpLocks/>
          </p:cNvCxnSpPr>
          <p:nvPr/>
        </p:nvCxnSpPr>
        <p:spPr>
          <a:xfrm>
            <a:off x="9121699" y="6018984"/>
            <a:ext cx="9166302" cy="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A99D048-71B2-CA42-8623-AC46C741BFC0}"/>
              </a:ext>
            </a:extLst>
          </p:cNvPr>
          <p:cNvSpPr txBox="1">
            <a:spLocks/>
          </p:cNvSpPr>
          <p:nvPr/>
        </p:nvSpPr>
        <p:spPr>
          <a:xfrm>
            <a:off x="457200" y="9660826"/>
            <a:ext cx="1280160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dirty="0">
                <a:solidFill>
                  <a:schemeClr val="tx1"/>
                </a:solidFill>
              </a:rPr>
              <a:t>© 2019 IBM Corporation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4E0BB1-C1F9-6345-94C2-59E67B20089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1525" y="380911"/>
            <a:ext cx="1494382" cy="23919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73B0E5-7559-5243-B6D2-2406B9DFE1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820" y="7485061"/>
            <a:ext cx="2935691" cy="921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8E6007-58B4-804C-A7DD-F180B327F6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10192" y="7492080"/>
            <a:ext cx="2984500" cy="92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AAEAF-FAED-EB4B-87B7-AD19667D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KubeConEU / © 2019 IBM Corporation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1D2EC-6D66-894C-9A51-7094C9870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61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/>
              <a:t>Carlos Santana</a:t>
            </a:r>
          </a:p>
          <a:p>
            <a:r>
              <a:rPr lang="en-US" sz="3600" dirty="0"/>
              <a:t>STSM, Solution Engineering</a:t>
            </a:r>
          </a:p>
          <a:p>
            <a:r>
              <a:rPr lang="en-US" sz="3600" dirty="0"/>
              <a:t>—</a:t>
            </a:r>
          </a:p>
          <a:p>
            <a:r>
              <a:rPr lang="en-US" sz="3600" dirty="0" err="1"/>
              <a:t>csantana@us.ibm.com</a:t>
            </a:r>
            <a:endParaRPr lang="en-US" sz="3600" dirty="0"/>
          </a:p>
          <a:p>
            <a:r>
              <a:rPr lang="en-US" sz="3600" dirty="0"/>
              <a:t>@</a:t>
            </a:r>
            <a:r>
              <a:rPr lang="en-US" sz="3600" dirty="0" err="1"/>
              <a:t>csantanapr</a:t>
            </a:r>
            <a:endParaRPr lang="en-US" sz="36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F791EC-4C8A-B040-B4D5-4B3675420F51}"/>
              </a:ext>
            </a:extLst>
          </p:cNvPr>
          <p:cNvSpPr txBox="1">
            <a:spLocks/>
          </p:cNvSpPr>
          <p:nvPr/>
        </p:nvSpPr>
        <p:spPr>
          <a:xfrm>
            <a:off x="457200" y="9660826"/>
            <a:ext cx="12801600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/>
              <a:t>IBM Cloud / May 2019 / © 2019 IBM Corporation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980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3600D3-2DCA-1649-8FA0-089021D3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51385"/>
            <a:ext cx="9170416" cy="1610834"/>
          </a:xfrm>
        </p:spPr>
        <p:txBody>
          <a:bodyPr/>
          <a:lstStyle/>
          <a:p>
            <a:r>
              <a:rPr lang="en-US" dirty="0"/>
              <a:t>Serverless usage models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3201E-895C-E64B-8A33-BD180CF95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26F85-04F4-0E41-8A0E-B5E1A18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60" y="2133217"/>
            <a:ext cx="9875520" cy="6182751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1FA5A5-9635-4041-B404-221E4196E6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21C591-8772-C04F-BDA3-11073FB145EC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11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93600D3-2DCA-1649-8FA0-089021D3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51385"/>
            <a:ext cx="8946896" cy="1610834"/>
          </a:xfrm>
        </p:spPr>
        <p:txBody>
          <a:bodyPr/>
          <a:lstStyle/>
          <a:p>
            <a:r>
              <a:rPr lang="en-US" dirty="0"/>
              <a:t>Serverless usage models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3201E-895C-E64B-8A33-BD180CF95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26F85-04F4-0E41-8A0E-B5E1A180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60" y="2133217"/>
            <a:ext cx="9875520" cy="618275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208262-3DBB-9447-83BC-7DEE5C8F3271}"/>
              </a:ext>
            </a:extLst>
          </p:cNvPr>
          <p:cNvSpPr/>
          <p:nvPr/>
        </p:nvSpPr>
        <p:spPr bwMode="auto">
          <a:xfrm>
            <a:off x="10119360" y="5323840"/>
            <a:ext cx="3779520" cy="3474720"/>
          </a:xfrm>
          <a:prstGeom prst="roundRect">
            <a:avLst/>
          </a:pr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77E837F-FF5E-0141-A001-ADE5D9CADFB8}"/>
              </a:ext>
            </a:extLst>
          </p:cNvPr>
          <p:cNvSpPr/>
          <p:nvPr/>
        </p:nvSpPr>
        <p:spPr bwMode="auto">
          <a:xfrm>
            <a:off x="4249333" y="1976295"/>
            <a:ext cx="3779520" cy="3474720"/>
          </a:xfrm>
          <a:prstGeom prst="roundRect">
            <a:avLst/>
          </a:prstGeom>
          <a:noFill/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000000000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6A60A-4414-4340-AFFC-DC7F37274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65E94-D6A5-854B-A0F1-8AD97B006910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6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769C-D1CF-AF4E-84DE-B2BB76F5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Knative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C07D0-92F2-DB43-A46C-4668FA887F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EB19F1-9BE1-CF4F-A985-61D9F6D4EC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0" y="2489472"/>
            <a:ext cx="10163503" cy="3123052"/>
          </a:xfrm>
        </p:spPr>
        <p:txBody>
          <a:bodyPr/>
          <a:lstStyle/>
          <a:p>
            <a:pPr lvl="1"/>
            <a:r>
              <a:rPr lang="en-US" sz="2800" dirty="0"/>
              <a:t>Common API and runtimes environments for serving workloads</a:t>
            </a:r>
          </a:p>
          <a:p>
            <a:pPr lvl="1"/>
            <a:r>
              <a:rPr lang="en-US" sz="2800" dirty="0"/>
              <a:t>Focus on modern development patterns</a:t>
            </a:r>
          </a:p>
          <a:p>
            <a:pPr lvl="1"/>
            <a:r>
              <a:rPr lang="en-US" sz="2800" dirty="0"/>
              <a:t>Implements learnings from over 50 companies contributing</a:t>
            </a:r>
          </a:p>
          <a:p>
            <a:pPr lvl="1"/>
            <a:r>
              <a:rPr lang="en-US" sz="2800" dirty="0"/>
              <a:t>Portability of experiences, tooling, and workloads between Knative environments on any Kubernetes, Public or On-Prem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3B92C-3F18-0E46-A6FE-535862BA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947" y="2612329"/>
            <a:ext cx="5127215" cy="4149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A4D02-C6A2-5B4F-83E3-02B33BED9FC0}"/>
              </a:ext>
            </a:extLst>
          </p:cNvPr>
          <p:cNvSpPr txBox="1"/>
          <p:nvPr/>
        </p:nvSpPr>
        <p:spPr>
          <a:xfrm>
            <a:off x="8217210" y="7203482"/>
            <a:ext cx="7779694" cy="402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4800" dirty="0">
                <a:latin typeface="IBM Plex Sans" charset="0"/>
                <a:ea typeface="IBM Plex Sans" charset="0"/>
                <a:cs typeface="IBM Plex Sans" charset="0"/>
                <a:hlinkClick r:id="rId3"/>
              </a:rPr>
              <a:t>https://g</a:t>
            </a: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  <a:hlinkClick r:id="rId3"/>
              </a:rPr>
              <a:t>ithub.com/knative</a:t>
            </a: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07C71-3347-8247-9057-7FD47D18C315}"/>
              </a:ext>
            </a:extLst>
          </p:cNvPr>
          <p:cNvSpPr txBox="1"/>
          <p:nvPr/>
        </p:nvSpPr>
        <p:spPr>
          <a:xfrm>
            <a:off x="8243486" y="7986502"/>
            <a:ext cx="5599610" cy="402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  <a:hlinkClick r:id="rId4"/>
              </a:rPr>
              <a:t>https://k</a:t>
            </a:r>
            <a:r>
              <a:rPr lang="en-US" sz="4800" dirty="0">
                <a:latin typeface="IBM Plex Sans" charset="0"/>
                <a:ea typeface="IBM Plex Sans" charset="0"/>
                <a:cs typeface="IBM Plex Sans" charset="0"/>
                <a:hlinkClick r:id="rId4"/>
              </a:rPr>
              <a:t>native.dev</a:t>
            </a:r>
            <a:r>
              <a:rPr lang="en-US" sz="4800" dirty="0">
                <a:latin typeface="IBM Plex Sans" charset="0"/>
                <a:ea typeface="IBM Plex Sans" charset="0"/>
                <a:cs typeface="IBM Plex Sans" charset="0"/>
              </a:rPr>
              <a:t> </a:t>
            </a:r>
            <a:endParaRPr lang="en-US" sz="48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880714-D730-A947-82EB-617012BD3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2AF7F7-5E61-754A-AA8E-2ACB4AA391A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4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7BC8-639F-E64D-8D7F-9F58EC676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51385"/>
            <a:ext cx="14209777" cy="1610834"/>
          </a:xfrm>
        </p:spPr>
        <p:txBody>
          <a:bodyPr/>
          <a:lstStyle/>
          <a:p>
            <a:r>
              <a:rPr lang="en-US" dirty="0"/>
              <a:t>Automatically scales based on requests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E27D6-5B35-B04B-A7A6-49D7CB99DC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F9D17-EE09-5146-853C-17A97410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269" y="2828103"/>
            <a:ext cx="5791200" cy="350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FED9C-111C-5646-B3D7-CEB62D7CDD59}"/>
              </a:ext>
            </a:extLst>
          </p:cNvPr>
          <p:cNvSpPr txBox="1"/>
          <p:nvPr/>
        </p:nvSpPr>
        <p:spPr>
          <a:xfrm>
            <a:off x="9364717" y="3247696"/>
            <a:ext cx="5108028" cy="38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Scales out fast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E24E1-183D-0B4C-BE99-B99DC856998C}"/>
              </a:ext>
            </a:extLst>
          </p:cNvPr>
          <p:cNvSpPr txBox="1"/>
          <p:nvPr/>
        </p:nvSpPr>
        <p:spPr>
          <a:xfrm>
            <a:off x="9359462" y="4724400"/>
            <a:ext cx="5649310" cy="38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Scales down to zero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4006E-036C-CD44-919F-1C0BA45D0278}"/>
              </a:ext>
            </a:extLst>
          </p:cNvPr>
          <p:cNvSpPr txBox="1"/>
          <p:nvPr/>
        </p:nvSpPr>
        <p:spPr>
          <a:xfrm>
            <a:off x="1098331" y="3242441"/>
            <a:ext cx="5108028" cy="38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Req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A3067-8BCE-4643-88AD-40D253709101}"/>
              </a:ext>
            </a:extLst>
          </p:cNvPr>
          <p:cNvSpPr txBox="1"/>
          <p:nvPr/>
        </p:nvSpPr>
        <p:spPr>
          <a:xfrm>
            <a:off x="9480331" y="6169572"/>
            <a:ext cx="5649310" cy="38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6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Higher Utilization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C3D72-3344-D84D-A674-588CBEC2E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1D0C4E-0892-BB47-A68A-FEDE148D9494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480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20AB-E031-DF49-81BA-3D5EFE8F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Knative</a:t>
            </a:r>
            <a:r>
              <a:rPr lang="en-US" dirty="0"/>
              <a:t> for operators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7725E-4B88-B749-ACFB-68944A56F6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19D5E-00FB-024A-883C-AE97352F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4" y="1875797"/>
            <a:ext cx="15067994" cy="74243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85E90-3D83-C745-AA28-0AE3E38C04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3E984A-16A0-C14A-9D8D-205EF9BF8BFC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46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D20AB-E031-DF49-81BA-3D5EFE8F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Knative</a:t>
            </a:r>
            <a:r>
              <a:rPr lang="en-US" dirty="0"/>
              <a:t> for developers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7725E-4B88-B749-ACFB-68944A56F6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963D3-8CD2-8A45-B173-3DB9591D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67" y="1771300"/>
            <a:ext cx="15225133" cy="741223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FC07D-FBE4-2240-A311-1D1A62D261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F5A38-40FC-074D-B4BA-6AC7DAA9269F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3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8FCD-5FB5-0340-BA81-A10AAEBD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DD3A3-3D6A-2F4B-A238-150535A5E6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KubeConEU / © 2019 IBM Corporation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A66A0-58F1-CA44-A962-038F2E3C2CE4}"/>
              </a:ext>
            </a:extLst>
          </p:cNvPr>
          <p:cNvSpPr txBox="1"/>
          <p:nvPr/>
        </p:nvSpPr>
        <p:spPr>
          <a:xfrm>
            <a:off x="725214" y="2459420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Any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673EB-A83A-C446-9CE7-BFB80ACF9098}"/>
              </a:ext>
            </a:extLst>
          </p:cNvPr>
          <p:cNvSpPr txBox="1"/>
          <p:nvPr/>
        </p:nvSpPr>
        <p:spPr>
          <a:xfrm>
            <a:off x="751490" y="3589282"/>
            <a:ext cx="240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Any </a:t>
            </a:r>
            <a:r>
              <a:rPr lang="en-US" sz="3600" dirty="0">
                <a:latin typeface="IBM Plex Sans" charset="0"/>
                <a:ea typeface="IBM Plex Sans" charset="0"/>
                <a:cs typeface="IBM Plex Sans" charset="0"/>
              </a:rPr>
              <a:t>li</a:t>
            </a:r>
            <a:r>
              <a:rPr lang="en-US" sz="3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brary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B5E884-5FC4-CA43-AAF3-0DD303934720}"/>
              </a:ext>
            </a:extLst>
          </p:cNvPr>
          <p:cNvSpPr txBox="1"/>
          <p:nvPr/>
        </p:nvSpPr>
        <p:spPr>
          <a:xfrm>
            <a:off x="714704" y="4719144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Any binary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DC330-100D-EB43-8AC6-C2CECB35C9F9}"/>
              </a:ext>
            </a:extLst>
          </p:cNvPr>
          <p:cNvSpPr txBox="1"/>
          <p:nvPr/>
        </p:nvSpPr>
        <p:spPr>
          <a:xfrm>
            <a:off x="646387" y="5849006"/>
            <a:ext cx="565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Ecosystem of base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AFEE5-6CB2-334A-8381-257EA687A116}"/>
              </a:ext>
            </a:extLst>
          </p:cNvPr>
          <p:cNvSpPr txBox="1"/>
          <p:nvPr/>
        </p:nvSpPr>
        <p:spPr>
          <a:xfrm>
            <a:off x="672663" y="6978869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Industry standard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BFAEF7-3B53-D145-9EBE-00D2A81D7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841" y="1153534"/>
            <a:ext cx="6337300" cy="7823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C05C26-1D8D-E148-9594-DD31ECF04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D27BC-C6FD-CE4B-B81C-31F9117190F5}"/>
              </a:ext>
            </a:extLst>
          </p:cNvPr>
          <p:cNvSpPr txBox="1"/>
          <p:nvPr/>
        </p:nvSpPr>
        <p:spPr>
          <a:xfrm>
            <a:off x="15674784" y="0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latin typeface="IBM Plex Sans" charset="0"/>
                <a:ea typeface="IBM Plex Sans" charset="0"/>
                <a:cs typeface="IBM Plex Sans" charset="0"/>
              </a:rPr>
              <a:t>@</a:t>
            </a:r>
            <a:r>
              <a:rPr lang="en-US" sz="3200" dirty="0" err="1">
                <a:latin typeface="IBM Plex Sans" charset="0"/>
                <a:ea typeface="IBM Plex Sans" charset="0"/>
                <a:cs typeface="IBM Plex Sans" charset="0"/>
              </a:rPr>
              <a:t>csantanapr</a:t>
            </a:r>
            <a:endParaRPr lang="en-US" sz="32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04183"/>
      </p:ext>
    </p:extLst>
  </p:cSld>
  <p:clrMapOvr>
    <a:masterClrMapping/>
  </p:clrMapOvr>
</p:sld>
</file>

<file path=ppt/theme/theme1.xml><?xml version="1.0" encoding="utf-8"?>
<a:theme xmlns:a="http://schemas.openxmlformats.org/drawingml/2006/main" name="IBM Developer 2018 white background">
  <a:themeElements>
    <a:clrScheme name="Custom 57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DAFBE3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Presentation1" id="{3F2A42ED-63C5-FB42-A9EB-10A477963290}" vid="{99983C30-92F5-E440-B6AE-5ED5B0B961F9}"/>
    </a:ext>
  </a:extLst>
</a:theme>
</file>

<file path=ppt/theme/theme2.xml><?xml version="1.0" encoding="utf-8"?>
<a:theme xmlns:a="http://schemas.openxmlformats.org/drawingml/2006/main" name="IBM Developer 2018 cool gray background">
  <a:themeElements>
    <a:clrScheme name="Custom 58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DAFBE3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Presentation1" id="{3F2A42ED-63C5-FB42-A9EB-10A477963290}" vid="{FD8D5070-7357-0940-9000-5646792D9CFE}"/>
    </a:ext>
  </a:extLst>
</a:theme>
</file>

<file path=ppt/theme/theme3.xml><?xml version="1.0" encoding="utf-8"?>
<a:theme xmlns:a="http://schemas.openxmlformats.org/drawingml/2006/main" name="IBM Developer 2018 blue background">
  <a:themeElements>
    <a:clrScheme name="Custom 59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DAFBE3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Presentation1" id="{3F2A42ED-63C5-FB42-A9EB-10A477963290}" vid="{4AD5B1B6-8D52-D846-B7E6-C568BF3BE2FD}"/>
    </a:ext>
  </a:extLst>
</a:theme>
</file>

<file path=ppt/theme/theme4.xml><?xml version="1.0" encoding="utf-8"?>
<a:theme xmlns:a="http://schemas.openxmlformats.org/drawingml/2006/main" name="IBM Developer 2018 black background">
  <a:themeElements>
    <a:clrScheme name="Custom 60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DAFBE3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Presentation1" id="{3F2A42ED-63C5-FB42-A9EB-10A477963290}" vid="{EF60EF58-CA0B-3A40-A42E-3F4E5909D579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Developer 2018 white background</Template>
  <TotalTime>733</TotalTime>
  <Words>493</Words>
  <Application>Microsoft Macintosh PowerPoint</Application>
  <PresentationFormat>Custom</PresentationFormat>
  <Paragraphs>139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.AppleSystemUIFont</vt:lpstr>
      <vt:lpstr>Arial</vt:lpstr>
      <vt:lpstr>Courier</vt:lpstr>
      <vt:lpstr>HelvNeue Light for IBM</vt:lpstr>
      <vt:lpstr>IBM Plex Mono Light</vt:lpstr>
      <vt:lpstr>IBM Plex Sans</vt:lpstr>
      <vt:lpstr>IBM Plex Sans Light</vt:lpstr>
      <vt:lpstr>Wingdings</vt:lpstr>
      <vt:lpstr>IBM Developer 2018 white background</vt:lpstr>
      <vt:lpstr>IBM Developer 2018 cool gray background</vt:lpstr>
      <vt:lpstr>IBM Developer 2018 blue background</vt:lpstr>
      <vt:lpstr>IBM Developer 2018 black background</vt:lpstr>
      <vt:lpstr>Knative Developer Experience — Carlos Santana @csantanapr STSM – Solution Engineering IBM Cloud Garage</vt:lpstr>
      <vt:lpstr>Serverless for everyone</vt:lpstr>
      <vt:lpstr>Serverless usage models</vt:lpstr>
      <vt:lpstr>Serverless usage models</vt:lpstr>
      <vt:lpstr>Knative</vt:lpstr>
      <vt:lpstr>Automatically scales based on requests</vt:lpstr>
      <vt:lpstr>Knative for operators</vt:lpstr>
      <vt:lpstr>Knative for developers</vt:lpstr>
      <vt:lpstr>Containers</vt:lpstr>
      <vt:lpstr>Steps</vt:lpstr>
      <vt:lpstr>Code</vt:lpstr>
      <vt:lpstr>Build</vt:lpstr>
      <vt:lpstr>Run (kubectl)</vt:lpstr>
      <vt:lpstr>Run (kn)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Full Dev Cycle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Developer Presentation Template — Code @ Think Variant</dc:title>
  <dc:creator>Carlitos Santana</dc:creator>
  <cp:lastModifiedBy>Carlitos Santana</cp:lastModifiedBy>
  <cp:revision>24</cp:revision>
  <cp:lastPrinted>2018-10-12T15:05:12Z</cp:lastPrinted>
  <dcterms:created xsi:type="dcterms:W3CDTF">2019-05-15T21:35:43Z</dcterms:created>
  <dcterms:modified xsi:type="dcterms:W3CDTF">2019-05-21T14:57:37Z</dcterms:modified>
</cp:coreProperties>
</file>